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6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Writing Improvement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0" marL="0">
              <a:spcBef>
                <a:spcPts val="64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FANBOYS</a:t>
            </a:r>
          </a:p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Commas and Conjunctions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600200" x="360150"/>
            <a:ext cy="4526100" cx="83265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FANBOYS = for, and, nor, but, or, yet, so  </a:t>
            </a:r>
          </a:p>
          <a:p>
            <a:pPr rtl="0" indent="0" mar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                        (conjunctions)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indent="0" marL="0">
              <a:spcBef>
                <a:spcPts val="0"/>
              </a:spcBef>
              <a:buNone/>
            </a:pPr>
            <a:r>
              <a:rPr u="sng" sz="3600" lang="en-US">
                <a:latin typeface="Times New Roman"/>
                <a:ea typeface="Times New Roman"/>
                <a:cs typeface="Times New Roman"/>
                <a:sym typeface="Times New Roman"/>
              </a:rPr>
              <a:t>Complete sentence</a:t>
            </a: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, conjunction </a:t>
            </a:r>
            <a:r>
              <a:rPr u="sng" sz="3600" lang="en-US">
                <a:latin typeface="Times New Roman"/>
                <a:ea typeface="Times New Roman"/>
                <a:cs typeface="Times New Roman"/>
                <a:sym typeface="Times New Roman"/>
              </a:rPr>
              <a:t>complete sentence.</a:t>
            </a: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indent="0" mar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A comma is needed in this case. </a:t>
            </a:r>
          </a:p>
        </p:txBody>
      </p:sp>
      <p:sp>
        <p:nvSpPr>
          <p:cNvPr id="136" name="Shape 136"/>
          <p:cNvSpPr/>
          <p:nvPr/>
        </p:nvSpPr>
        <p:spPr>
          <a:xfrm>
            <a:off y="4259375" x="3796650"/>
            <a:ext cy="1143000" cx="2550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3600" lang="en-US">
                <a:latin typeface="Times New Roman"/>
                <a:ea typeface="Times New Roman"/>
                <a:cs typeface="Times New Roman"/>
                <a:sym typeface="Times New Roman"/>
              </a:rPr>
              <a:t>Does this sentence need a comma?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 I love grammar so I cannot stop reading the screen!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/>
              <a:t>Comma?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I like to ski and sometimes snowboard.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Comma?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 My friend went to the dance and she said it was the best one ever held at PHS.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Comma?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 I tried to turn in my assignment and then gave up.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Last one.</a:t>
            </a:r>
            <a:r>
              <a:rPr lang="en-US"/>
              <a:t> 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b="1" sz="3000" lang="en-US">
                <a:latin typeface="Times New Roman"/>
                <a:ea typeface="Times New Roman"/>
                <a:cs typeface="Times New Roman"/>
                <a:sym typeface="Times New Roman"/>
              </a:rPr>
              <a:t> Word processing programs do not correct comma mistakes yet students think they do.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Plagiarism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The act of using another’s words or ideas and presenting them as your own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A form of cheating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I give you samples so that you know what to do. Do not copy the sample.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Consequences of Plagiarism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75550" x="457200"/>
            <a:ext cy="4850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At PHS: 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See Breach of Integrity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In College:</a:t>
            </a: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Failure in a class; expulsion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In Life:</a:t>
            </a:r>
          </a:p>
          <a:p>
            <a:pPr>
              <a:spcBef>
                <a:spcPts val="0"/>
              </a:spcBef>
              <a:buNone/>
            </a:pPr>
            <a:r>
              <a:rPr sz="3600" lang="en-US">
                <a:latin typeface="Times New Roman"/>
                <a:ea typeface="Times New Roman"/>
                <a:cs typeface="Times New Roman"/>
                <a:sym typeface="Times New Roman"/>
              </a:rPr>
              <a:t>Loss of a job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5029199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 write i instead of I, you appear dumb on paper. Are you dumb? No! </a:t>
            </a:r>
          </a:p>
          <a:p>
            <a:pPr algn="l" rtl="0" lvl="0" marR="0" indent="-342900" marL="342900">
              <a:spcBef>
                <a:spcPts val="72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I.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39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brain is smarter than the computer. 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1600200" x="457200"/>
            <a:ext cy="5181600" cx="8381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888"/>
              <a:buFont typeface="Times New Roman"/>
              <a:buChar char="•"/>
            </a:pPr>
            <a:r>
              <a:rPr strike="noStrike" u="none" b="0" cap="none" baseline="0" sz="44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rely on your computer to fix your writing.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98888"/>
              <a:buFont typeface="Times New Roman"/>
              <a:buChar char="•"/>
            </a:pPr>
            <a:r>
              <a:rPr strike="noStrike" u="none" b="0" cap="none" baseline="0" sz="44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rely on auto-correct.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98888"/>
              <a:buFont typeface="Times New Roman"/>
              <a:buChar char="•"/>
            </a:pPr>
            <a:r>
              <a:rPr strike="noStrike" u="none" b="0" cap="none" baseline="0" sz="44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Rely on your brain.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98888"/>
              <a:buFont typeface="Times New Roman"/>
              <a:buChar char="•"/>
            </a:pPr>
            <a:r>
              <a:rPr strike="noStrike" u="none" b="0" cap="none" baseline="0" sz="445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colleges and many employers require you to write on-the-spot without a computer.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directions.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12 pt. font</a:t>
            </a:r>
          </a:p>
          <a:p>
            <a:pPr algn="l" rtl="0" lvl="0" marR="0" indent="-342900" marL="342900">
              <a:spcBef>
                <a:spcPts val="88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the directions.</a:t>
            </a:r>
          </a:p>
          <a:p>
            <a:pPr algn="l" rtl="0" lvl="0" marR="0" indent="-342900" marL="342900">
              <a:spcBef>
                <a:spcPts val="88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Follow the sample given.</a:t>
            </a:r>
          </a:p>
          <a:p>
            <a:pPr algn="l" rtl="0" lvl="0" marR="0" indent="-342900" marL="342900">
              <a:spcBef>
                <a:spcPts val="88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questions.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7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Capitalize names!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Names of classes (Health, World History, Algebra)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capitalize if you write: I love math, especially anything to do with algebra!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Names of places (Placerville, Italy, United States)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Names of people (</a:t>
            </a:r>
            <a:r>
              <a:rPr sz="32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Ricky, Jack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Mom, Dad)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trike="noStrike" u="none" b="0" cap="none" baseline="0" sz="2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not capitalize this: My mom told me I could go to the dance; my dad said that I couldn’t.)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strike="noStrike" u="none" b="1" cap="none" baseline="0" sz="54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 things vs. little things: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Titles of big things are </a:t>
            </a:r>
            <a:r>
              <a:rPr strike="noStrike" u="sng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underlined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or</a:t>
            </a:r>
            <a:r>
              <a:rPr strike="noStrike" u="none" b="0" cap="none" baseline="0" sz="3200" lang="en-US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italicized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algn="l" rtl="0" lvl="1" marR="0" indent="-285750" marL="742950">
              <a:spcBef>
                <a:spcPts val="64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Examples: Titles of books, titles of movies, names of newspapers, names of magazines</a:t>
            </a:r>
          </a:p>
          <a:p>
            <a:pPr algn="l" rtl="0" lvl="1" marR="0" indent="-82550" marL="74295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Titles of small things are in “quotations”.</a:t>
            </a:r>
          </a:p>
          <a:p>
            <a:pPr algn="l" rtl="0" lvl="1" marR="0" indent="-285750" marL="742950">
              <a:spcBef>
                <a:spcPts val="64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Titles of chapters of books, individual songs on an album, articles in a newspaper or magazine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74645" x="457200"/>
            <a:ext cy="745800" cx="8229600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b="1" sz="4800" lang="en-US">
                <a:latin typeface="Times New Roman"/>
                <a:ea typeface="Times New Roman"/>
                <a:cs typeface="Times New Roman"/>
                <a:sym typeface="Times New Roman"/>
              </a:rPr>
              <a:t>Numbers in MLA Format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140500" x="457200"/>
            <a:ext cy="4985700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rPr b="1"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Spell out numbers that can be said in one or two words. </a:t>
            </a:r>
          </a:p>
          <a:p>
            <a:pPr rtl="0" lvl="0" indent="0" marL="0">
              <a:lnSpc>
                <a:spcPct val="100000"/>
              </a:lnSpc>
              <a:spcBef>
                <a:spcPts val="0"/>
              </a:spcBef>
              <a:buNone/>
            </a:pPr>
            <a:r>
              <a:rPr b="1"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number if it is more than three figures, money, or a measurement that would be confusing in words. </a:t>
            </a:r>
          </a:p>
          <a:p>
            <a:pPr rtl="0" lvl="0" indent="0" mar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Words										Figures</a:t>
            </a:r>
          </a:p>
          <a:p>
            <a:pPr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 two pounds						after 126 days</a:t>
            </a:r>
          </a:p>
          <a:p>
            <a:pPr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six million dollars						only $31.50</a:t>
            </a:r>
          </a:p>
          <a:p>
            <a:pPr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thirty-one years					6, 381 bushels			</a:t>
            </a:r>
          </a:p>
          <a:p>
            <a:pPr rtl="0" lvl="0" indent="457200" marL="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six										4.78</a:t>
            </a:r>
          </a:p>
          <a:p>
            <a:pPr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eighty-three people</a:t>
            </a:r>
          </a:p>
          <a:p>
            <a:pPr algn="ctr"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(From the Purdue Owl Website)</a:t>
            </a:r>
          </a:p>
          <a:p>
            <a:pPr rtl="0" lvl="0" indent="0" marL="482600">
              <a:lnSpc>
                <a:spcPct val="100000"/>
              </a:lnSpc>
              <a:spcBef>
                <a:spcPts val="0"/>
              </a:spcBef>
              <a:spcAft>
                <a:spcPts val="190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